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E11C35A1-E574-43EE-B3AE-14DE9282FBF2}">
  <a:tblStyle styleId="{E11C35A1-E574-43EE-B3AE-14DE9282FBF2}" styleName="Table_0"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CDD7E6"/>
          </a:solidFill>
        </a:fill>
      </a:tcStyle>
    </a:wholeTbl>
    <a:band2H>
      <a:tcTxStyle b="off" i="off"/>
      <a:tcStyle>
        <a:fill>
          <a:solidFill>
            <a:srgbClr val="E7EC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Row>
  </a:tblStyle>
  <a:tblStyle styleId="{47AE1698-9B14-4314-BE06-1721E91B1880}" styleName="Table_1"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CDD7E6"/>
          </a:solidFill>
        </a:fill>
      </a:tcStyle>
    </a:wholeTbl>
    <a:band2H>
      <a:tcTxStyle b="off" i="off"/>
      <a:tcStyle>
        <a:fill>
          <a:solidFill>
            <a:srgbClr val="E7EC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Row>
  </a:tblStyle>
  <a:tblStyle styleId="{54CF871E-DE2A-43B2-9693-4CDEC4EFA9EA}" styleName="Table_2"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CDD7E6"/>
          </a:solidFill>
        </a:fill>
      </a:tcStyle>
    </a:wholeTbl>
    <a:band2H>
      <a:tcTxStyle b="off" i="off"/>
      <a:tcStyle>
        <a:fill>
          <a:solidFill>
            <a:srgbClr val="E7EC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Row>
  </a:tblStyle>
  <a:tblStyle styleId="{B779186E-1E5B-42AA-B4D4-BA67E940E5F4}" styleName="Table_3"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CDD7E6"/>
          </a:solidFill>
        </a:fill>
      </a:tcStyle>
    </a:wholeTbl>
    <a:band2H>
      <a:tcTxStyle b="off" i="off"/>
      <a:tcStyle>
        <a:fill>
          <a:solidFill>
            <a:srgbClr val="E7EC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Row>
  </a:tblStyle>
  <a:tblStyle styleId="{AA9F8A56-51EA-4BD8-8B80-093E8C152375}" styleName="Table_4"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CDD7E6"/>
          </a:solidFill>
        </a:fill>
      </a:tcStyle>
    </a:wholeTbl>
    <a:band2H>
      <a:tcTxStyle b="off" i="off"/>
      <a:tcStyle>
        <a:fill>
          <a:solidFill>
            <a:srgbClr val="E7EC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Row>
  </a:tblStyle>
  <a:tblStyle styleId="{F0D1E070-436C-4F6D-BB45-775FDB6BBE2B}" styleName="Table_5"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CDD7E6"/>
          </a:solidFill>
        </a:fill>
      </a:tcStyle>
    </a:wholeTbl>
    <a:band2H>
      <a:tcTxStyle b="off" i="off"/>
      <a:tcStyle>
        <a:fill>
          <a:solidFill>
            <a:srgbClr val="E7EC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Row>
  </a:tblStyle>
  <a:tblStyle styleId="{3E7CBDFC-36A3-4EFD-9A20-6721847D56BD}" styleName="Table_6"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CDD7E6"/>
          </a:solidFill>
        </a:fill>
      </a:tcStyle>
    </a:wholeTbl>
    <a:band2H>
      <a:tcTxStyle b="off" i="off"/>
      <a:tcStyle>
        <a:fill>
          <a:solidFill>
            <a:srgbClr val="E7EC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Row>
  </a:tblStyle>
  <a:tblStyle styleId="{06485F84-A924-4E58-95D5-939761899F0B}" styleName="Table_7"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CDD7E6"/>
          </a:solidFill>
        </a:fill>
      </a:tcStyle>
    </a:wholeTbl>
    <a:band2H>
      <a:tcTxStyle b="off" i="off"/>
      <a:tcStyle>
        <a:fill>
          <a:solidFill>
            <a:srgbClr val="E7EC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Row>
  </a:tblStyle>
  <a:tblStyle styleId="{C514F323-95B1-45D7-B76F-EB547E29E429}" styleName="Table_8"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CDD7E6"/>
          </a:solidFill>
        </a:fill>
      </a:tcStyle>
    </a:wholeTbl>
    <a:band2H>
      <a:tcTxStyle b="off" i="off"/>
      <a:tcStyle>
        <a:fill>
          <a:solidFill>
            <a:srgbClr val="E7EC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Row>
  </a:tblStyle>
  <a:tblStyle styleId="{F7866A49-BC79-447A-8640-A0293D9A6FDA}" styleName="Table_9"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CDD7E6"/>
          </a:solidFill>
        </a:fill>
      </a:tcStyle>
    </a:wholeTbl>
    <a:band2H>
      <a:tcTxStyle b="off" i="off"/>
      <a:tcStyle>
        <a:fill>
          <a:solidFill>
            <a:srgbClr val="E7EC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Row>
  </a:tblStyle>
  <a:tblStyle styleId="{84C86F02-E6E8-4F82-8A3F-8242465F00FA}" styleName="Table_10">
    <a:wholeTbl>
      <a:tcTxStyle b="on" i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CDD7E6"/>
          </a:solidFill>
        </a:fill>
      </a:tcStyle>
    </a:wholeTbl>
    <a:band2H>
      <a:tcTxStyle b="off" i="off"/>
      <a:tcStyle>
        <a:fill>
          <a:solidFill>
            <a:srgbClr val="E7ECF3"/>
          </a:solidFill>
        </a:fill>
      </a:tcStyle>
    </a:band2H>
    <a:firstCol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3A81BA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17999"/>
              </a:lnSpc>
              <a:spcBef>
                <a:spcPts val="0"/>
              </a:spcBef>
              <a:defRPr/>
            </a:lvl1pPr>
            <a:lvl2pPr indent="228600" marL="0" marR="0" rtl="0" algn="l">
              <a:lnSpc>
                <a:spcPct val="117999"/>
              </a:lnSpc>
              <a:spcBef>
                <a:spcPts val="0"/>
              </a:spcBef>
              <a:defRPr/>
            </a:lvl2pPr>
            <a:lvl3pPr indent="457200" marL="0" marR="0" rtl="0" algn="l">
              <a:lnSpc>
                <a:spcPct val="117999"/>
              </a:lnSpc>
              <a:spcBef>
                <a:spcPts val="0"/>
              </a:spcBef>
              <a:defRPr/>
            </a:lvl3pPr>
            <a:lvl4pPr indent="685800" marL="0" marR="0" rtl="0" algn="l">
              <a:lnSpc>
                <a:spcPct val="117999"/>
              </a:lnSpc>
              <a:spcBef>
                <a:spcPts val="0"/>
              </a:spcBef>
              <a:defRPr/>
            </a:lvl4pPr>
            <a:lvl5pPr indent="914400" marL="0" marR="0" rtl="0" algn="l">
              <a:lnSpc>
                <a:spcPct val="117999"/>
              </a:lnSpc>
              <a:spcBef>
                <a:spcPts val="0"/>
              </a:spcBef>
              <a:defRPr/>
            </a:lvl5pPr>
            <a:lvl6pPr indent="1143000" marL="0" marR="0" rtl="0" algn="l">
              <a:lnSpc>
                <a:spcPct val="117999"/>
              </a:lnSpc>
              <a:spcBef>
                <a:spcPts val="0"/>
              </a:spcBef>
              <a:defRPr/>
            </a:lvl6pPr>
            <a:lvl7pPr indent="1371600" marL="0" marR="0" rtl="0" algn="l">
              <a:lnSpc>
                <a:spcPct val="117999"/>
              </a:lnSpc>
              <a:spcBef>
                <a:spcPts val="0"/>
              </a:spcBef>
              <a:defRPr/>
            </a:lvl7pPr>
            <a:lvl8pPr indent="1600200" marL="0" marR="0" rtl="0" algn="l">
              <a:lnSpc>
                <a:spcPct val="117999"/>
              </a:lnSpc>
              <a:spcBef>
                <a:spcPts val="0"/>
              </a:spcBef>
              <a:defRPr/>
            </a:lvl8pPr>
            <a:lvl9pPr indent="1828800" marL="0" marR="0" rtl="0" algn="l">
              <a:lnSpc>
                <a:spcPct val="117999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InaSAFE</a:t>
            </a:r>
            <a:r>
              <a:rPr b="0" baseline="0" i="0" lang="en-US" sz="18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free software that produces realistic natural hazard impact scenarios for better planning, preparedness and response activities. It provides a simple but rigorous way to combine data from scientists, local governments and communities to provide insights into the likely impacts of future disaster events.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InaSAFE</a:t>
            </a:r>
            <a:r>
              <a:rPr b="0" baseline="0" i="0" lang="en-US" sz="18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free software that produces realistic natural hazard impact scenarios for better planning, preparedness and response activities. It provides a simple but rigorous way to combine data from scientists, local governments and communities to provide insights into the likely impacts of future disaster events.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Relationship Id="rId3" Type="http://schemas.openxmlformats.org/officeDocument/2006/relationships/image" Target="../media/image0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title"/>
          </p:nvPr>
        </p:nvSpPr>
        <p:spPr>
          <a:xfrm>
            <a:off x="685800" y="0"/>
            <a:ext cx="7772400" cy="2743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" type="body"/>
          </p:nvPr>
        </p:nvSpPr>
        <p:spPr>
          <a:xfrm>
            <a:off x="685800" y="2840052"/>
            <a:ext cx="7772400" cy="23034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89" y="4762675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0"/>
            <a:ext cx="8229600" cy="10633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89" y="4762675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idx="12" type="sldNum"/>
          </p:nvPr>
        </p:nvSpPr>
        <p:spPr>
          <a:xfrm>
            <a:off x="8556789" y="4762675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Two 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0"/>
            <a:ext cx="8229600" cy="10633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39945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89" y="4762675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0"/>
            <a:ext cx="8229600" cy="10633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89" y="4762675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7"/>
            <a:ext cx="8229600" cy="7371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89" y="4762675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ramewor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1"/>
            <a:ext cx="9142501" cy="720902"/>
          </a:xfrm>
          <a:prstGeom prst="rect">
            <a:avLst/>
          </a:prstGeom>
          <a:solidFill>
            <a:srgbClr val="7EBE32">
              <a:alpha val="79607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241091" lvl="0" marL="241091" marR="0" rtl="0" algn="l">
              <a:spcBef>
                <a:spcPts val="0"/>
              </a:spcBef>
              <a:buNone/>
            </a:pPr>
            <a:r>
              <a:t/>
            </a:r>
            <a:endParaRPr b="0" baseline="0"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482200" y="-1"/>
            <a:ext cx="8178003" cy="720902"/>
          </a:xfrm>
          <a:prstGeom prst="rect">
            <a:avLst/>
          </a:prstGeom>
          <a:solidFill>
            <a:srgbClr val="7EBE32">
              <a:alpha val="79607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241091" lvl="0" marL="241091" marR="0" rtl="0" algn="l">
              <a:spcBef>
                <a:spcPts val="0"/>
              </a:spcBef>
              <a:buNone/>
            </a:pPr>
            <a:r>
              <a:t/>
            </a:r>
            <a:endParaRPr b="0" baseline="0"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Shape 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00" y="200918"/>
            <a:ext cx="5143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3180" y="4619594"/>
            <a:ext cx="1205401" cy="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/>
          <p:nvPr/>
        </p:nvSpPr>
        <p:spPr>
          <a:xfrm>
            <a:off x="892966" y="189963"/>
            <a:ext cx="4535703" cy="45901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rIns="32125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Position within framework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0"/>
            <a:ext cx="8229600" cy="10633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89" y="4762675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tIns="914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jpg"/><Relationship Id="rId4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Relationship Id="rId4" Type="http://schemas.openxmlformats.org/officeDocument/2006/relationships/image" Target="../media/image07.png"/><Relationship Id="rId5" Type="http://schemas.openxmlformats.org/officeDocument/2006/relationships/image" Target="../media/image09.png"/><Relationship Id="rId6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899" y="1444071"/>
            <a:ext cx="4472102" cy="231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0825" y="200422"/>
            <a:ext cx="1512277" cy="159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109" name="Shape 109"/>
          <p:cNvGraphicFramePr/>
          <p:nvPr/>
        </p:nvGraphicFramePr>
        <p:xfrm>
          <a:off x="892917" y="1677946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{54CF871E-DE2A-43B2-9693-4CDEC4EFA9EA}</a:tableStyleId>
              </a:tblPr>
              <a:tblGrid>
                <a:gridCol w="1913125"/>
                <a:gridCol w="5445050"/>
              </a:tblGrid>
              <a:tr h="7075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Summary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388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Single event usage?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88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Multi event usage?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88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 may be very variable depending on the datasets used the the algorithms employed.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88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Does not require large amounts of human input, may provide insight into the impact of extraordinary events such as 100 year floods.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53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large number of techniques available make it difficult to choose an appropriate one. Algorithm parameters need to be carefully tuned and a high confidence in the input data used for modelling is needed.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Shape 110"/>
          <p:cNvSpPr/>
          <p:nvPr/>
        </p:nvSpPr>
        <p:spPr>
          <a:xfrm>
            <a:off x="1695125" y="922107"/>
            <a:ext cx="5727702" cy="19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Acquiring flood data using </a:t>
            </a:r>
            <a:r>
              <a:rPr b="1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modelling techniques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116" name="Shape 116"/>
          <p:cNvGraphicFramePr/>
          <p:nvPr/>
        </p:nvGraphicFramePr>
        <p:xfrm>
          <a:off x="996775" y="14541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{B779186E-1E5B-42AA-B4D4-BA67E940E5F4}</a:tableStyleId>
              </a:tblPr>
              <a:tblGrid>
                <a:gridCol w="1918700"/>
                <a:gridCol w="5231750"/>
              </a:tblGrid>
              <a:tr h="10037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Key notes for floods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550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Vector polygon data or raster data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50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Required fields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Applies to vector flood data only: A field representing whether the polygon is flood prone or not. We recommend calling this field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‘FLOODPRONE’</a:t>
                      </a: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and using a value of ‘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YES’</a:t>
                      </a: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to indicate that it is flood prone.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50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Notes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InaSAFE does not need ‘engineering quality’ data.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When provided in raster format, each cell value will typically represent a flood depth in meters. 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50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Sourcing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sourced from community mapping efforts, from your national mapping agency.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7" name="Shape 117"/>
          <p:cNvSpPr/>
          <p:nvPr/>
        </p:nvSpPr>
        <p:spPr>
          <a:xfrm>
            <a:off x="1695125" y="922107"/>
            <a:ext cx="5727702" cy="19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Data format requirements for </a:t>
            </a:r>
            <a:r>
              <a:rPr b="1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flood data</a:t>
            </a: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 in InaSAFE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123" name="Shape 123"/>
          <p:cNvGrpSpPr/>
          <p:nvPr/>
        </p:nvGrpSpPr>
        <p:grpSpPr>
          <a:xfrm>
            <a:off x="2512249" y="727646"/>
            <a:ext cx="4119503" cy="3688207"/>
            <a:chOff x="0" y="0"/>
            <a:chExt cx="4119502" cy="3688205"/>
          </a:xfrm>
        </p:grpSpPr>
        <p:pic>
          <p:nvPicPr>
            <p:cNvPr id="124" name="Shape 1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00" y="88900"/>
              <a:ext cx="3840102" cy="3307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Shape 1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4119502" cy="36882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131" name="Shape 131"/>
          <p:cNvGrpSpPr/>
          <p:nvPr/>
        </p:nvGrpSpPr>
        <p:grpSpPr>
          <a:xfrm>
            <a:off x="172336" y="1806155"/>
            <a:ext cx="1375312" cy="1405754"/>
            <a:chOff x="0" y="0"/>
            <a:chExt cx="1375311" cy="1405752"/>
          </a:xfrm>
        </p:grpSpPr>
        <p:pic>
          <p:nvPicPr>
            <p:cNvPr id="132" name="Shape 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200" y="203200"/>
              <a:ext cx="968910" cy="961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Shape 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375311" cy="1405752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34" name="Shape 134"/>
          <p:cNvGraphicFramePr/>
          <p:nvPr/>
        </p:nvGraphicFramePr>
        <p:xfrm>
          <a:off x="1916333" y="169266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{AA9F8A56-51EA-4BD8-8B80-093E8C152375}</a:tableStyleId>
              </a:tblPr>
              <a:tblGrid>
                <a:gridCol w="1851575"/>
                <a:gridCol w="5048725"/>
              </a:tblGrid>
              <a:tr h="746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Key notes for population data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409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Raster ‘cell’ data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09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Requirements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Currently the data should be in EPSG:4326 CRS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09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Notes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 sure you know whether you are dealing with density or count data.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09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Sourcing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WorldPop or from national government datasets.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5" name="Shape 135"/>
          <p:cNvSpPr/>
          <p:nvPr/>
        </p:nvSpPr>
        <p:spPr>
          <a:xfrm>
            <a:off x="1909983" y="957208"/>
            <a:ext cx="5727702" cy="19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Data format requirements for </a:t>
            </a:r>
            <a:r>
              <a:rPr b="1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population data</a:t>
            </a: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 in InaSAFE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141" name="Shape 141"/>
          <p:cNvGraphicFramePr/>
          <p:nvPr/>
        </p:nvGraphicFramePr>
        <p:xfrm>
          <a:off x="1714500" y="21194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{F0D1E070-436C-4F6D-BB45-775FDB6BBE2B}</a:tableStyleId>
              </a:tblPr>
              <a:tblGrid>
                <a:gridCol w="1867775"/>
                <a:gridCol w="5092875"/>
              </a:tblGrid>
              <a:tr h="6778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Key notes for roads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37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Vector line data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Required fields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field representing road type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Notes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Topologically correct data is ideal - that is road intersections should converge properly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Sourcing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sourced from community mapping efforts in OSM (using the built in tool in InaSAFE makes this easy) or from national government datasets.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42" name="Shape 142"/>
          <p:cNvGrpSpPr/>
          <p:nvPr/>
        </p:nvGrpSpPr>
        <p:grpSpPr>
          <a:xfrm>
            <a:off x="29356" y="2194845"/>
            <a:ext cx="1604389" cy="1633054"/>
            <a:chOff x="0" y="0"/>
            <a:chExt cx="1604387" cy="1633054"/>
          </a:xfrm>
        </p:grpSpPr>
        <p:pic>
          <p:nvPicPr>
            <p:cNvPr id="143" name="Shape 1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200" y="203197"/>
              <a:ext cx="1197986" cy="1188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Shape 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604387" cy="16330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Shape 145"/>
          <p:cNvSpPr/>
          <p:nvPr/>
        </p:nvSpPr>
        <p:spPr>
          <a:xfrm>
            <a:off x="1708149" y="1387205"/>
            <a:ext cx="5727702" cy="19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Data format requirements for </a:t>
            </a:r>
            <a:r>
              <a:rPr b="1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roads data</a:t>
            </a: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 in InaSAFE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151" name="Shape 151"/>
          <p:cNvGrpSpPr/>
          <p:nvPr/>
        </p:nvGrpSpPr>
        <p:grpSpPr>
          <a:xfrm>
            <a:off x="118593" y="2102389"/>
            <a:ext cx="1500349" cy="1538450"/>
            <a:chOff x="0" y="0"/>
            <a:chExt cx="1500347" cy="1538450"/>
          </a:xfrm>
        </p:grpSpPr>
        <p:pic>
          <p:nvPicPr>
            <p:cNvPr id="152" name="Shape 1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200" y="203200"/>
              <a:ext cx="1093947" cy="1093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Shape 1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500347" cy="15384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54" name="Shape 154"/>
          <p:cNvGraphicFramePr/>
          <p:nvPr/>
        </p:nvGraphicFramePr>
        <p:xfrm>
          <a:off x="1714499" y="197905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{3E7CBDFC-36A3-4EFD-9A20-6721847D56BD}</a:tableStyleId>
              </a:tblPr>
              <a:tblGrid>
                <a:gridCol w="1926375"/>
                <a:gridCol w="5252700"/>
              </a:tblGrid>
              <a:tr h="762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Key notes for buildings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41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Vector polygon data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1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Required fields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field representing building type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1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Notes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InaSAFE does not need ‘engineering quality’ data.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1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Sourcing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sourced from community mapping efforts in OSM (using the built in tool in InaSAFE makes this easy) or from national  / local government datasets.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5" name="Shape 155"/>
          <p:cNvSpPr/>
          <p:nvPr/>
        </p:nvSpPr>
        <p:spPr>
          <a:xfrm>
            <a:off x="1708149" y="957208"/>
            <a:ext cx="5727702" cy="19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Data format requirements for </a:t>
            </a:r>
            <a:r>
              <a:rPr b="1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buildings data</a:t>
            </a: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 in InaSAFE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685800" y="236037"/>
            <a:ext cx="7772400" cy="9771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Aggregation</a:t>
            </a: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162" name="Shape 162"/>
          <p:cNvGrpSpPr/>
          <p:nvPr/>
        </p:nvGrpSpPr>
        <p:grpSpPr>
          <a:xfrm>
            <a:off x="2647257" y="1296468"/>
            <a:ext cx="3849486" cy="3682641"/>
            <a:chOff x="0" y="0"/>
            <a:chExt cx="3849484" cy="3682639"/>
          </a:xfrm>
        </p:grpSpPr>
        <p:pic>
          <p:nvPicPr>
            <p:cNvPr id="163" name="Shape 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200" y="203200"/>
              <a:ext cx="3443083" cy="3238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Shape 1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849484" cy="36826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170" name="Shape 170"/>
          <p:cNvGrpSpPr/>
          <p:nvPr/>
        </p:nvGrpSpPr>
        <p:grpSpPr>
          <a:xfrm>
            <a:off x="1565275" y="361950"/>
            <a:ext cx="6013449" cy="4419599"/>
            <a:chOff x="0" y="0"/>
            <a:chExt cx="6013449" cy="4419599"/>
          </a:xfrm>
        </p:grpSpPr>
        <p:pic>
          <p:nvPicPr>
            <p:cNvPr id="171" name="Shape 1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00" y="88900"/>
              <a:ext cx="5734050" cy="403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Shape 1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013449" cy="4419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178" name="Shape 178"/>
          <p:cNvGrpSpPr/>
          <p:nvPr/>
        </p:nvGrpSpPr>
        <p:grpSpPr>
          <a:xfrm>
            <a:off x="2713200" y="1075986"/>
            <a:ext cx="3717599" cy="3895748"/>
            <a:chOff x="0" y="0"/>
            <a:chExt cx="3717597" cy="3895746"/>
          </a:xfrm>
        </p:grpSpPr>
        <p:pic>
          <p:nvPicPr>
            <p:cNvPr id="179" name="Shape 1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200" y="203198"/>
              <a:ext cx="3311194" cy="3451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717597" cy="38957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Shape 181"/>
          <p:cNvSpPr txBox="1"/>
          <p:nvPr>
            <p:ph type="title"/>
          </p:nvPr>
        </p:nvSpPr>
        <p:spPr>
          <a:xfrm>
            <a:off x="685800" y="297465"/>
            <a:ext cx="7772400" cy="8403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Contextual Data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187" name="Shape 187"/>
          <p:cNvGrpSpPr/>
          <p:nvPr/>
        </p:nvGrpSpPr>
        <p:grpSpPr>
          <a:xfrm>
            <a:off x="52757" y="2064923"/>
            <a:ext cx="4557702" cy="2800556"/>
            <a:chOff x="0" y="0"/>
            <a:chExt cx="4557701" cy="2800555"/>
          </a:xfrm>
        </p:grpSpPr>
        <p:pic>
          <p:nvPicPr>
            <p:cNvPr id="188" name="Shape 1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200" y="203200"/>
              <a:ext cx="4151301" cy="2356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Shape 1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4557701" cy="28005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Shape 190"/>
          <p:cNvGrpSpPr/>
          <p:nvPr/>
        </p:nvGrpSpPr>
        <p:grpSpPr>
          <a:xfrm>
            <a:off x="4650626" y="2052082"/>
            <a:ext cx="4313775" cy="2826235"/>
            <a:chOff x="-1" y="0"/>
            <a:chExt cx="4313773" cy="2826233"/>
          </a:xfrm>
        </p:grpSpPr>
        <p:pic>
          <p:nvPicPr>
            <p:cNvPr id="191" name="Shape 19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3198" y="203200"/>
              <a:ext cx="3907370" cy="238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Shape 1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" y="0"/>
              <a:ext cx="4313773" cy="2826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Shape 193"/>
          <p:cNvSpPr txBox="1"/>
          <p:nvPr>
            <p:ph type="title"/>
          </p:nvPr>
        </p:nvSpPr>
        <p:spPr>
          <a:xfrm>
            <a:off x="205035" y="341000"/>
            <a:ext cx="8733929" cy="10194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Continuous vs Classified data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465477"/>
            <a:ext cx="8229600" cy="8574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3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Thanks to my sponsors for this talk</a:t>
            </a:r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599" y="2216673"/>
            <a:ext cx="1352551" cy="141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5675" y="2416698"/>
            <a:ext cx="2381251" cy="1019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199" name="Shape 199"/>
          <p:cNvGrpSpPr/>
          <p:nvPr/>
        </p:nvGrpSpPr>
        <p:grpSpPr>
          <a:xfrm>
            <a:off x="2823333" y="1017244"/>
            <a:ext cx="3893438" cy="3951691"/>
            <a:chOff x="0" y="0"/>
            <a:chExt cx="3893437" cy="3951689"/>
          </a:xfrm>
        </p:grpSpPr>
        <p:pic>
          <p:nvPicPr>
            <p:cNvPr id="200" name="Shape 2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698" y="88900"/>
              <a:ext cx="3614037" cy="3570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Shape 2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893437" cy="39516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Shape 202"/>
          <p:cNvSpPr txBox="1"/>
          <p:nvPr>
            <p:ph type="title"/>
          </p:nvPr>
        </p:nvSpPr>
        <p:spPr>
          <a:xfrm>
            <a:off x="624393" y="-513610"/>
            <a:ext cx="8291318" cy="155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Analysis Extents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208" name="Shape 208"/>
          <p:cNvGrpSpPr/>
          <p:nvPr/>
        </p:nvGrpSpPr>
        <p:grpSpPr>
          <a:xfrm>
            <a:off x="1307800" y="1463845"/>
            <a:ext cx="6528401" cy="3567228"/>
            <a:chOff x="0" y="0"/>
            <a:chExt cx="6528400" cy="3567227"/>
          </a:xfrm>
        </p:grpSpPr>
        <p:pic>
          <p:nvPicPr>
            <p:cNvPr id="209" name="Shape 2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00" y="88900"/>
              <a:ext cx="6249001" cy="318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528400" cy="3567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Shape 211"/>
          <p:cNvSpPr txBox="1"/>
          <p:nvPr>
            <p:ph type="title"/>
          </p:nvPr>
        </p:nvSpPr>
        <p:spPr>
          <a:xfrm>
            <a:off x="624393" y="217801"/>
            <a:ext cx="8291318" cy="11398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Impact Function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217" name="Shape 217"/>
          <p:cNvGraphicFramePr/>
          <p:nvPr/>
        </p:nvGraphicFramePr>
        <p:xfrm>
          <a:off x="2986717" y="212732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{06485F84-A924-4E58-95D5-939761899F0B}</a:tableStyleId>
              </a:tblPr>
              <a:tblGrid>
                <a:gridCol w="1714500"/>
                <a:gridCol w="1914525"/>
                <a:gridCol w="2314575"/>
              </a:tblGrid>
              <a:tr h="1198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Hazard Type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Supported Hazard Layers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Supported Exposure Layers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1198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Earthquake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Raster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Continuous raster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population</a:t>
                      </a: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count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polygon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buildings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point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building centroids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18" name="Shape 218"/>
          <p:cNvGrpSpPr/>
          <p:nvPr/>
        </p:nvGrpSpPr>
        <p:grpSpPr>
          <a:xfrm>
            <a:off x="208912" y="1571912"/>
            <a:ext cx="2351139" cy="2397082"/>
            <a:chOff x="0" y="0"/>
            <a:chExt cx="2351138" cy="2397081"/>
          </a:xfrm>
        </p:grpSpPr>
        <p:pic>
          <p:nvPicPr>
            <p:cNvPr id="219" name="Shape 2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200" y="203200"/>
              <a:ext cx="1944737" cy="1952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Shape 2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351138" cy="23970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Shape 221"/>
          <p:cNvSpPr txBox="1"/>
          <p:nvPr>
            <p:ph type="title"/>
          </p:nvPr>
        </p:nvSpPr>
        <p:spPr>
          <a:xfrm>
            <a:off x="624393" y="217801"/>
            <a:ext cx="8291318" cy="11398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Earthquake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227" name="Shape 227"/>
          <p:cNvGraphicFramePr/>
          <p:nvPr/>
        </p:nvGraphicFramePr>
        <p:xfrm>
          <a:off x="2284683" y="184650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{C514F323-95B1-45D7-B76F-EB547E29E429}</a:tableStyleId>
              </a:tblPr>
              <a:tblGrid>
                <a:gridCol w="1714500"/>
                <a:gridCol w="1914525"/>
                <a:gridCol w="2314575"/>
              </a:tblGrid>
              <a:tr h="766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Hazard Type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Supported Hazard Layers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Supported Exposure Layers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766875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Generic</a:t>
                      </a:r>
                      <a:b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b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polygon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Continuous raster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population</a:t>
                      </a: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count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polygon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buildings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66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raster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Continuous raster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population</a:t>
                      </a: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count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polygon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buildings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66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Continuous raster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Continuous raster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population</a:t>
                      </a: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count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28" name="Shape 228"/>
          <p:cNvSpPr/>
          <p:nvPr/>
        </p:nvSpPr>
        <p:spPr>
          <a:xfrm>
            <a:off x="593149" y="2351216"/>
            <a:ext cx="1245288" cy="1333376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9200" u="none" cap="none" strike="noStrike"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>
            <a:off x="624393" y="217801"/>
            <a:ext cx="8291318" cy="11398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Generic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235" name="Shape 235"/>
          <p:cNvGraphicFramePr/>
          <p:nvPr/>
        </p:nvGraphicFramePr>
        <p:xfrm>
          <a:off x="2376628" y="113252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{F7866A49-BC79-447A-8640-A0293D9A6FDA}</a:tableStyleId>
              </a:tblPr>
              <a:tblGrid>
                <a:gridCol w="2025825"/>
                <a:gridCol w="1708000"/>
                <a:gridCol w="2734875"/>
              </a:tblGrid>
              <a:tr h="1373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Hazard Type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Supported Hazard Layers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Supported Exposure Layers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13737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Inundation</a:t>
                      </a:r>
                      <a:b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Continuous raster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Continuous raster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population</a:t>
                      </a: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count</a:t>
                      </a:r>
                      <a:b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polygon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buildings</a:t>
                      </a:r>
                      <a:b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point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building centroids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line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roads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9696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polygon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Continuous raster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population</a:t>
                      </a: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count</a:t>
                      </a:r>
                      <a:b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polygon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buildings</a:t>
                      </a:r>
                      <a:b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point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building centroids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line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roads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36" name="Shape 236"/>
          <p:cNvGrpSpPr/>
          <p:nvPr/>
        </p:nvGrpSpPr>
        <p:grpSpPr>
          <a:xfrm>
            <a:off x="380959" y="1991490"/>
            <a:ext cx="1500779" cy="1552175"/>
            <a:chOff x="0" y="0"/>
            <a:chExt cx="1500778" cy="1552173"/>
          </a:xfrm>
        </p:grpSpPr>
        <p:pic>
          <p:nvPicPr>
            <p:cNvPr id="237" name="Shape 2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200" y="203200"/>
              <a:ext cx="1094378" cy="1107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Shape 2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500778" cy="15521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Shape 239"/>
          <p:cNvSpPr txBox="1"/>
          <p:nvPr>
            <p:ph type="title"/>
          </p:nvPr>
        </p:nvSpPr>
        <p:spPr>
          <a:xfrm>
            <a:off x="802193" y="-201298"/>
            <a:ext cx="8291318" cy="11398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Flood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245" name="Shape 245"/>
          <p:cNvGraphicFramePr/>
          <p:nvPr/>
        </p:nvGraphicFramePr>
        <p:xfrm>
          <a:off x="2714678" y="196936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{84C86F02-E6E8-4F82-8A3F-8242465F00FA}</a:tableStyleId>
              </a:tblPr>
              <a:tblGrid>
                <a:gridCol w="1714500"/>
                <a:gridCol w="1914525"/>
                <a:gridCol w="2314575"/>
              </a:tblGrid>
              <a:tr h="1123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Hazard Type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Supported Hazard Layers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Supported Exposure Layers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7931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Volcano</a:t>
                      </a:r>
                      <a:b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point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Continuous raster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population</a:t>
                      </a: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count</a:t>
                      </a:r>
                      <a:b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polygon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buildings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93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polygon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Continuous raster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population</a:t>
                      </a: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count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Classified polygon vector </a:t>
                      </a:r>
                      <a:r>
                        <a:rPr b="1"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buildings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46" name="Shape 246"/>
          <p:cNvGrpSpPr/>
          <p:nvPr/>
        </p:nvGrpSpPr>
        <p:grpSpPr>
          <a:xfrm>
            <a:off x="159882" y="1699268"/>
            <a:ext cx="2202881" cy="2240983"/>
            <a:chOff x="0" y="0"/>
            <a:chExt cx="2202880" cy="2240982"/>
          </a:xfrm>
        </p:grpSpPr>
        <p:pic>
          <p:nvPicPr>
            <p:cNvPr id="247" name="Shape 2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200" y="203200"/>
              <a:ext cx="1796479" cy="1796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Shape 2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202880" cy="22409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 txBox="1"/>
          <p:nvPr>
            <p:ph type="title"/>
          </p:nvPr>
        </p:nvSpPr>
        <p:spPr>
          <a:xfrm>
            <a:off x="624393" y="217801"/>
            <a:ext cx="8291318" cy="11398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Volcano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255" name="Shape 255"/>
          <p:cNvGrpSpPr/>
          <p:nvPr/>
        </p:nvGrpSpPr>
        <p:grpSpPr>
          <a:xfrm>
            <a:off x="1568450" y="1581237"/>
            <a:ext cx="6007100" cy="1981024"/>
            <a:chOff x="0" y="0"/>
            <a:chExt cx="6007100" cy="1981023"/>
          </a:xfrm>
        </p:grpSpPr>
        <p:pic>
          <p:nvPicPr>
            <p:cNvPr id="256" name="Shape 2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00" y="88900"/>
              <a:ext cx="5727699" cy="1600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2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007100" cy="19810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Shape 258"/>
          <p:cNvSpPr txBox="1"/>
          <p:nvPr>
            <p:ph type="title"/>
          </p:nvPr>
        </p:nvSpPr>
        <p:spPr>
          <a:xfrm>
            <a:off x="624393" y="217801"/>
            <a:ext cx="8291318" cy="11398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Impact Function Products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264" name="Shape 264"/>
          <p:cNvGrpSpPr/>
          <p:nvPr/>
        </p:nvGrpSpPr>
        <p:grpSpPr>
          <a:xfrm>
            <a:off x="2911213" y="1426300"/>
            <a:ext cx="3321576" cy="3554564"/>
            <a:chOff x="0" y="0"/>
            <a:chExt cx="3321575" cy="3554563"/>
          </a:xfrm>
        </p:grpSpPr>
        <p:pic>
          <p:nvPicPr>
            <p:cNvPr id="265" name="Shape 2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698" y="88900"/>
              <a:ext cx="3042176" cy="3173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2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321575" cy="35545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Shape 267"/>
          <p:cNvSpPr txBox="1"/>
          <p:nvPr>
            <p:ph type="title"/>
          </p:nvPr>
        </p:nvSpPr>
        <p:spPr>
          <a:xfrm>
            <a:off x="624393" y="217801"/>
            <a:ext cx="8291318" cy="11398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Impact Layer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273" name="Shape 273"/>
          <p:cNvGrpSpPr/>
          <p:nvPr/>
        </p:nvGrpSpPr>
        <p:grpSpPr>
          <a:xfrm>
            <a:off x="1108948" y="488059"/>
            <a:ext cx="6781562" cy="4614965"/>
            <a:chOff x="-1" y="0"/>
            <a:chExt cx="6781560" cy="4614964"/>
          </a:xfrm>
        </p:grpSpPr>
        <p:pic>
          <p:nvPicPr>
            <p:cNvPr id="274" name="Shape 2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698" y="88900"/>
              <a:ext cx="6502160" cy="423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2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" y="0"/>
              <a:ext cx="6781560" cy="4614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Shape 276"/>
          <p:cNvSpPr txBox="1"/>
          <p:nvPr>
            <p:ph type="title"/>
          </p:nvPr>
        </p:nvSpPr>
        <p:spPr>
          <a:xfrm>
            <a:off x="1187737" y="-282398"/>
            <a:ext cx="8291318" cy="11398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Impact Summary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282" name="Shape 282"/>
          <p:cNvGrpSpPr/>
          <p:nvPr/>
        </p:nvGrpSpPr>
        <p:grpSpPr>
          <a:xfrm>
            <a:off x="1565275" y="3033813"/>
            <a:ext cx="6013452" cy="1638302"/>
            <a:chOff x="0" y="0"/>
            <a:chExt cx="6013451" cy="1638300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00" y="88900"/>
              <a:ext cx="5734051" cy="1257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Shape 2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013451" cy="1638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Shape 285"/>
          <p:cNvSpPr txBox="1"/>
          <p:nvPr>
            <p:ph type="title"/>
          </p:nvPr>
        </p:nvSpPr>
        <p:spPr>
          <a:xfrm>
            <a:off x="426341" y="577593"/>
            <a:ext cx="8291315" cy="11398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Minimum Needs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147" y="358625"/>
            <a:ext cx="4086603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Who am I?</a:t>
            </a:r>
          </a:p>
        </p:txBody>
      </p:sp>
      <p:pic>
        <p:nvPicPr>
          <p:cNvPr id="49" name="Shape 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6723" y="2855021"/>
            <a:ext cx="1001150" cy="100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5458" y="1653625"/>
            <a:ext cx="763678" cy="108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4578" y="4137630"/>
            <a:ext cx="705435" cy="82906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/>
        </p:nvSpPr>
        <p:spPr>
          <a:xfrm>
            <a:off x="5212337" y="1741048"/>
            <a:ext cx="3284099" cy="8305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InaSAFE</a:t>
            </a:r>
            <a:r>
              <a:rPr b="0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 developer team lead</a:t>
            </a:r>
            <a:br>
              <a:rPr b="0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</a:br>
            <a:br>
              <a:rPr b="0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0" baseline="0" i="1" lang="en-US" sz="1400" u="none" cap="none" strike="noStrike">
                <a:solidFill>
                  <a:srgbClr val="56595D"/>
                </a:solidFill>
                <a:latin typeface="Ubuntu"/>
                <a:ea typeface="Ubuntu"/>
                <a:cs typeface="Ubuntu"/>
                <a:sym typeface="Ubuntu"/>
              </a:rPr>
              <a:t>www.inasafe.org</a:t>
            </a:r>
          </a:p>
        </p:txBody>
      </p:sp>
      <p:sp>
        <p:nvSpPr>
          <p:cNvPr id="53" name="Shape 53"/>
          <p:cNvSpPr/>
          <p:nvPr/>
        </p:nvSpPr>
        <p:spPr>
          <a:xfrm>
            <a:off x="5212337" y="2812061"/>
            <a:ext cx="3320698" cy="13258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QGIS</a:t>
            </a:r>
            <a:r>
              <a:rPr b="0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 Project Steering Committee member and long-time developer (since 2002)</a:t>
            </a:r>
            <a:br>
              <a:rPr b="0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</a:b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1" lang="en-US" sz="1400" u="none" cap="none" strike="noStrike">
                <a:solidFill>
                  <a:srgbClr val="56595D"/>
                </a:solidFill>
                <a:latin typeface="Ubuntu"/>
                <a:ea typeface="Ubuntu"/>
                <a:cs typeface="Ubuntu"/>
                <a:sym typeface="Ubuntu"/>
              </a:rPr>
              <a:t>qgis.org</a:t>
            </a:r>
          </a:p>
        </p:txBody>
      </p:sp>
      <p:sp>
        <p:nvSpPr>
          <p:cNvPr id="54" name="Shape 54"/>
          <p:cNvSpPr/>
          <p:nvPr/>
        </p:nvSpPr>
        <p:spPr>
          <a:xfrm>
            <a:off x="5212350" y="4121275"/>
            <a:ext cx="3320698" cy="1046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Kartoza</a:t>
            </a:r>
            <a:r>
              <a:rPr b="0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 director 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and Open Source geek</a:t>
            </a:r>
            <a:br>
              <a:rPr b="0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</a:br>
            <a:br>
              <a:rPr b="0" baseline="0" i="0" lang="en-US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0" baseline="0" i="1" lang="en-US" sz="1400" u="none" cap="none" strike="noStrike">
                <a:solidFill>
                  <a:srgbClr val="56595D"/>
                </a:solidFill>
                <a:latin typeface="Ubuntu"/>
                <a:ea typeface="Ubuntu"/>
                <a:cs typeface="Ubuntu"/>
                <a:sym typeface="Ubuntu"/>
              </a:rPr>
              <a:t>kartoza.com</a:t>
            </a:r>
          </a:p>
        </p:txBody>
      </p:sp>
      <p:sp>
        <p:nvSpPr>
          <p:cNvPr id="55" name="Shape 55"/>
          <p:cNvSpPr/>
          <p:nvPr/>
        </p:nvSpPr>
        <p:spPr>
          <a:xfrm>
            <a:off x="5348512" y="205950"/>
            <a:ext cx="3320698" cy="7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Tim Sutton</a:t>
            </a:r>
            <a:br>
              <a:rPr b="1" baseline="0" i="0" lang="en-US" sz="2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1" baseline="0" i="0" lang="en-US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tim@kartoza.com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648" y="1787674"/>
            <a:ext cx="3592753" cy="326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291" name="Shape 291"/>
          <p:cNvGrpSpPr/>
          <p:nvPr/>
        </p:nvGrpSpPr>
        <p:grpSpPr>
          <a:xfrm>
            <a:off x="1568450" y="1209433"/>
            <a:ext cx="6007102" cy="3882993"/>
            <a:chOff x="0" y="0"/>
            <a:chExt cx="6007101" cy="3882992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00" y="88900"/>
              <a:ext cx="5727702" cy="3501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007101" cy="38829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Shape 294"/>
          <p:cNvSpPr txBox="1"/>
          <p:nvPr>
            <p:ph type="title"/>
          </p:nvPr>
        </p:nvSpPr>
        <p:spPr>
          <a:xfrm>
            <a:off x="426341" y="68619"/>
            <a:ext cx="8291315" cy="11398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Action checklists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685800" y="297466"/>
            <a:ext cx="7772400" cy="24456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latin typeface="Arial"/>
                <a:ea typeface="Arial"/>
                <a:cs typeface="Arial"/>
                <a:sym typeface="Arial"/>
              </a:rPr>
              <a:t>InaSAFE Key Concepts</a:t>
            </a:r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Shape 67"/>
          <p:cNvGrpSpPr/>
          <p:nvPr/>
        </p:nvGrpSpPr>
        <p:grpSpPr>
          <a:xfrm>
            <a:off x="2430436" y="648784"/>
            <a:ext cx="4283129" cy="3845930"/>
            <a:chOff x="0" y="0"/>
            <a:chExt cx="4283128" cy="3845929"/>
          </a:xfrm>
        </p:grpSpPr>
        <p:pic>
          <p:nvPicPr>
            <p:cNvPr id="68" name="Shape 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00" y="88900"/>
              <a:ext cx="4003728" cy="3464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Shape 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4283128" cy="38459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75" name="Shape 75"/>
          <p:cNvGrpSpPr/>
          <p:nvPr/>
        </p:nvGrpSpPr>
        <p:grpSpPr>
          <a:xfrm>
            <a:off x="1565275" y="247650"/>
            <a:ext cx="6013449" cy="4648199"/>
            <a:chOff x="0" y="0"/>
            <a:chExt cx="6013449" cy="4648199"/>
          </a:xfrm>
        </p:grpSpPr>
        <p:pic>
          <p:nvPicPr>
            <p:cNvPr id="76" name="Shape 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00" y="88900"/>
              <a:ext cx="5734050" cy="4267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Shape 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013449" cy="4648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83" name="Shape 83"/>
          <p:cNvGraphicFramePr/>
          <p:nvPr/>
        </p:nvGraphicFramePr>
        <p:xfrm>
          <a:off x="1508920" y="16446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{E11C35A1-E574-43EE-B3AE-14DE9282FBF2}</a:tableStyleId>
              </a:tblPr>
              <a:tblGrid>
                <a:gridCol w="1521025"/>
                <a:gridCol w="4522775"/>
              </a:tblGrid>
              <a:tr h="6528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Summary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358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Single event usage?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Yes - each dataset is typically for a single event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58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Multi event usage?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Yes, by combining flood areas from two or more events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58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very good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58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cover large areas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58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May not work due to cloud cover, can be expensive to circumvent this.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4" name="Shape 84"/>
          <p:cNvSpPr/>
          <p:nvPr/>
        </p:nvSpPr>
        <p:spPr>
          <a:xfrm>
            <a:off x="1666974" y="755372"/>
            <a:ext cx="5727702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Acquiring flood data using </a:t>
            </a:r>
            <a:r>
              <a:rPr b="1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remote sensing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90" name="Shape 90"/>
          <p:cNvGraphicFramePr/>
          <p:nvPr/>
        </p:nvGraphicFramePr>
        <p:xfrm>
          <a:off x="1733874" y="177270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{47AE1698-9B14-4314-BE06-1721E91B1880}</a:tableStyleId>
              </a:tblPr>
              <a:tblGrid>
                <a:gridCol w="1485900"/>
                <a:gridCol w="4229100"/>
              </a:tblGrid>
              <a:tr h="3937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1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Summary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5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Single event usage?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215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Multi event usage?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Yes, local knowledge typically will span multiple events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215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Typically only accurate to subward level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215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Fairly quick to create the data, does not require sophisticated technology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aseline="0" lang="en-US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Susceptible to human error and coarse accuracy</a:t>
                      </a:r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1" name="Shape 91"/>
          <p:cNvSpPr/>
          <p:nvPr/>
        </p:nvSpPr>
        <p:spPr>
          <a:xfrm>
            <a:off x="1695125" y="922107"/>
            <a:ext cx="5727702" cy="19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Acquiring flood data using </a:t>
            </a:r>
            <a:r>
              <a:rPr b="1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local knowledge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2" type="sldNum"/>
          </p:nvPr>
        </p:nvSpPr>
        <p:spPr>
          <a:xfrm>
            <a:off x="8556789" y="4578700"/>
            <a:ext cx="548701" cy="367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97" name="Shape 97"/>
          <p:cNvGrpSpPr/>
          <p:nvPr/>
        </p:nvGrpSpPr>
        <p:grpSpPr>
          <a:xfrm>
            <a:off x="-5527" y="101989"/>
            <a:ext cx="6013452" cy="3517904"/>
            <a:chOff x="0" y="0"/>
            <a:chExt cx="6013451" cy="3517902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00" y="88900"/>
              <a:ext cx="5734051" cy="3136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Shape 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013451" cy="35179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Shape 100"/>
          <p:cNvGrpSpPr/>
          <p:nvPr/>
        </p:nvGrpSpPr>
        <p:grpSpPr>
          <a:xfrm>
            <a:off x="3136075" y="890545"/>
            <a:ext cx="6013453" cy="4292603"/>
            <a:chOff x="0" y="0"/>
            <a:chExt cx="6013451" cy="4292601"/>
          </a:xfrm>
        </p:grpSpPr>
        <p:pic>
          <p:nvPicPr>
            <p:cNvPr id="101" name="Shape 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00" y="88898"/>
              <a:ext cx="5734051" cy="3911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6013451" cy="4292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Shape 103"/>
          <p:cNvSpPr/>
          <p:nvPr/>
        </p:nvSpPr>
        <p:spPr>
          <a:xfrm>
            <a:off x="140048" y="3984732"/>
            <a:ext cx="2775386" cy="40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Acquiring flood data using </a:t>
            </a:r>
            <a:r>
              <a:rPr b="1" baseline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local knowledge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